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225549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348143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93685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281095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15970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6A50086-E787-47C9-82F9-1FF9FD48F5B3}"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3597289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6A50086-E787-47C9-82F9-1FF9FD48F5B3}" type="datetimeFigureOut">
              <a:rPr lang="ar-IQ" smtClean="0"/>
              <a:t>15/01/1441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144605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6A50086-E787-47C9-82F9-1FF9FD48F5B3}" type="datetimeFigureOut">
              <a:rPr lang="ar-IQ" smtClean="0"/>
              <a:t>15/01/1441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325216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6A50086-E787-47C9-82F9-1FF9FD48F5B3}" type="datetimeFigureOut">
              <a:rPr lang="ar-IQ" smtClean="0"/>
              <a:t>15/01/1441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324931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A50086-E787-47C9-82F9-1FF9FD48F5B3}"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2128867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A50086-E787-47C9-82F9-1FF9FD48F5B3}"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74F4DD-16A6-4266-8B32-5DF9DAFA3535}" type="slidenum">
              <a:rPr lang="ar-IQ" smtClean="0"/>
              <a:t>‹#›</a:t>
            </a:fld>
            <a:endParaRPr lang="ar-IQ"/>
          </a:p>
        </p:txBody>
      </p:sp>
    </p:spTree>
    <p:extLst>
      <p:ext uri="{BB962C8B-B14F-4D97-AF65-F5344CB8AC3E}">
        <p14:creationId xmlns:p14="http://schemas.microsoft.com/office/powerpoint/2010/main" val="1579348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A50086-E787-47C9-82F9-1FF9FD48F5B3}" type="datetimeFigureOut">
              <a:rPr lang="ar-IQ" smtClean="0"/>
              <a:t>15/01/1441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74F4DD-16A6-4266-8B32-5DF9DAFA3535}" type="slidenum">
              <a:rPr lang="ar-IQ" smtClean="0"/>
              <a:t>‹#›</a:t>
            </a:fld>
            <a:endParaRPr lang="ar-IQ"/>
          </a:p>
        </p:txBody>
      </p:sp>
    </p:spTree>
    <p:extLst>
      <p:ext uri="{BB962C8B-B14F-4D97-AF65-F5344CB8AC3E}">
        <p14:creationId xmlns:p14="http://schemas.microsoft.com/office/powerpoint/2010/main" val="592480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188640"/>
            <a:ext cx="8856984" cy="6552728"/>
          </a:xfrm>
        </p:spPr>
        <p:txBody>
          <a:bodyPr>
            <a:normAutofit fontScale="47500" lnSpcReduction="20000"/>
          </a:bodyPr>
          <a:lstStyle/>
          <a:p>
            <a:pPr algn="just"/>
            <a:endParaRPr lang="ar-IQ" sz="4200" b="1" dirty="0" smtClean="0">
              <a:solidFill>
                <a:srgbClr val="C00000"/>
              </a:solidFill>
              <a:effectLst/>
              <a:latin typeface="Times New Roman"/>
              <a:ea typeface="Times New Roman"/>
              <a:cs typeface="Simplified Arabic"/>
            </a:endParaRPr>
          </a:p>
          <a:p>
            <a:pPr algn="just"/>
            <a:r>
              <a:rPr lang="ar-IQ" sz="6700" b="1" dirty="0" smtClean="0">
                <a:solidFill>
                  <a:srgbClr val="C00000"/>
                </a:solidFill>
                <a:effectLst/>
                <a:latin typeface="Times New Roman"/>
                <a:ea typeface="Times New Roman"/>
                <a:cs typeface="Simplified Arabic"/>
              </a:rPr>
              <a:t>المادة (12) الأخطاء وسوء السلوك </a:t>
            </a:r>
            <a:r>
              <a:rPr lang="ar-IQ" sz="4200" b="1" dirty="0" smtClean="0">
                <a:solidFill>
                  <a:srgbClr val="C00000"/>
                </a:solidFill>
                <a:effectLst/>
                <a:latin typeface="Times New Roman"/>
                <a:ea typeface="Times New Roman"/>
                <a:cs typeface="Simplified Arabic"/>
              </a:rPr>
              <a:t>( </a:t>
            </a:r>
            <a:r>
              <a:rPr lang="en-US" sz="4200" b="1" dirty="0" smtClean="0">
                <a:solidFill>
                  <a:srgbClr val="C00000"/>
                </a:solidFill>
                <a:effectLst/>
                <a:latin typeface="Simplified Arabic"/>
                <a:ea typeface="Times New Roman"/>
                <a:cs typeface="Simplified Arabic"/>
              </a:rPr>
              <a:t>Errors and misconduct</a:t>
            </a:r>
            <a:r>
              <a:rPr lang="ar-IQ" sz="4200" b="1" dirty="0" smtClean="0">
                <a:solidFill>
                  <a:srgbClr val="C00000"/>
                </a:solidFill>
                <a:effectLst/>
                <a:latin typeface="Simplified Arabic"/>
                <a:ea typeface="Times New Roman"/>
                <a:cs typeface="Simplified Arabic"/>
              </a:rPr>
              <a:t> )</a:t>
            </a:r>
            <a:endParaRPr lang="en-US" sz="5900" dirty="0" smtClean="0">
              <a:effectLst/>
              <a:latin typeface="Times New Roman"/>
              <a:ea typeface="Times New Roman"/>
              <a:cs typeface="Simplified Arabic"/>
            </a:endParaRPr>
          </a:p>
          <a:p>
            <a:pPr algn="just"/>
            <a:r>
              <a:rPr lang="ar-IQ" sz="5100" dirty="0" smtClean="0">
                <a:solidFill>
                  <a:srgbClr val="000000"/>
                </a:solidFill>
                <a:effectLst/>
                <a:latin typeface="Times New Roman"/>
                <a:ea typeface="Times New Roman"/>
                <a:cs typeface="Simplified Arabic"/>
              </a:rPr>
              <a:t>     يتم احتساب الركلات الحرة المباشرة أو غير المباشرة أو ركلات الجزاء فقط بموجب الأخطاء وسوء السلوك التي تم ارتكابها عندما تكون الكرة في اللعب . </a:t>
            </a:r>
          </a:p>
          <a:p>
            <a:pPr algn="just"/>
            <a:endParaRPr lang="en-US" sz="5100" dirty="0" smtClean="0">
              <a:effectLst/>
              <a:latin typeface="Times New Roman"/>
              <a:ea typeface="Times New Roman"/>
              <a:cs typeface="Simplified Arabic"/>
            </a:endParaRPr>
          </a:p>
          <a:p>
            <a:pPr algn="just"/>
            <a:r>
              <a:rPr lang="ar-IQ" sz="5900" b="1" dirty="0" smtClean="0">
                <a:solidFill>
                  <a:srgbClr val="0070C0"/>
                </a:solidFill>
                <a:effectLst/>
                <a:latin typeface="Times New Roman"/>
                <a:ea typeface="Times New Roman"/>
                <a:cs typeface="Simplified Arabic"/>
              </a:rPr>
              <a:t>1- الركلة الحرة المباشرة </a:t>
            </a:r>
            <a:endParaRPr lang="en-US" sz="5900" b="1" dirty="0" smtClean="0">
              <a:effectLst/>
              <a:latin typeface="Times New Roman"/>
              <a:ea typeface="Times New Roman"/>
              <a:cs typeface="Simplified Arabic"/>
            </a:endParaRPr>
          </a:p>
          <a:p>
            <a:pPr algn="just"/>
            <a:r>
              <a:rPr lang="ar-IQ" sz="5100" dirty="0" smtClean="0">
                <a:solidFill>
                  <a:srgbClr val="000000"/>
                </a:solidFill>
                <a:effectLst/>
                <a:latin typeface="Times New Roman"/>
                <a:ea typeface="Times New Roman"/>
                <a:cs typeface="Simplified Arabic"/>
              </a:rPr>
              <a:t>     تمنح ركلة حرة مباشرة في حال ارتكاب اللاعب لأي من </a:t>
            </a:r>
            <a:r>
              <a:rPr lang="ar-IQ" sz="5100" dirty="0" smtClean="0">
                <a:solidFill>
                  <a:srgbClr val="00B050"/>
                </a:solidFill>
                <a:effectLst/>
                <a:latin typeface="Times New Roman"/>
                <a:ea typeface="Times New Roman"/>
                <a:cs typeface="Simplified Arabic"/>
              </a:rPr>
              <a:t>المخالفات التالية </a:t>
            </a:r>
            <a:r>
              <a:rPr lang="ar-IQ" sz="5100" dirty="0" smtClean="0">
                <a:solidFill>
                  <a:srgbClr val="000000"/>
                </a:solidFill>
                <a:effectLst/>
                <a:latin typeface="Times New Roman"/>
                <a:ea typeface="Times New Roman"/>
                <a:cs typeface="Simplified Arabic"/>
              </a:rPr>
              <a:t>ضد اللاعب المنافس بطريقة يعتبرها الحكم إهمالاً أو تهوراً أو استخدام القوة المفرطة .</a:t>
            </a:r>
          </a:p>
          <a:p>
            <a:pPr algn="just"/>
            <a:endParaRPr lang="ar-IQ" sz="5100" dirty="0" smtClean="0">
              <a:solidFill>
                <a:srgbClr val="000000"/>
              </a:solidFill>
              <a:effectLst/>
              <a:latin typeface="Times New Roman"/>
              <a:ea typeface="Times New Roman"/>
              <a:cs typeface="Simplified Arabic"/>
            </a:endParaRPr>
          </a:p>
          <a:p>
            <a:pPr lvl="0" algn="just"/>
            <a:r>
              <a:rPr lang="ar-IQ" sz="5900" dirty="0" smtClean="0">
                <a:solidFill>
                  <a:srgbClr val="00B050"/>
                </a:solidFill>
                <a:latin typeface="Times New Roman"/>
                <a:ea typeface="Times New Roman"/>
                <a:cs typeface="Simplified Arabic"/>
              </a:rPr>
              <a:t>- </a:t>
            </a:r>
            <a:r>
              <a:rPr lang="ar-IQ" sz="5900" dirty="0">
                <a:solidFill>
                  <a:srgbClr val="00B050"/>
                </a:solidFill>
                <a:latin typeface="Times New Roman"/>
                <a:ea typeface="Times New Roman"/>
                <a:cs typeface="Simplified Arabic"/>
              </a:rPr>
              <a:t>ركل أو محاولة ركل المنافس . </a:t>
            </a:r>
            <a:endParaRPr lang="ar-IQ" sz="5900" dirty="0" smtClean="0">
              <a:solidFill>
                <a:srgbClr val="00B050"/>
              </a:solidFill>
              <a:latin typeface="Times New Roman"/>
              <a:ea typeface="Times New Roman"/>
              <a:cs typeface="Simplified Arabic"/>
            </a:endParaRPr>
          </a:p>
          <a:p>
            <a:pPr lvl="0" algn="just"/>
            <a:r>
              <a:rPr lang="ar-IQ" sz="5900" dirty="0" smtClean="0">
                <a:solidFill>
                  <a:srgbClr val="00B050"/>
                </a:solidFill>
                <a:latin typeface="Times New Roman"/>
                <a:ea typeface="Times New Roman"/>
                <a:cs typeface="Simplified Arabic"/>
              </a:rPr>
              <a:t>- ضرب </a:t>
            </a:r>
            <a:r>
              <a:rPr lang="ar-IQ" sz="5900" dirty="0">
                <a:solidFill>
                  <a:srgbClr val="00B050"/>
                </a:solidFill>
                <a:latin typeface="Times New Roman"/>
                <a:ea typeface="Times New Roman"/>
                <a:cs typeface="Simplified Arabic"/>
              </a:rPr>
              <a:t>أو محاولة ضرب المنافس ( بما في ذلك ضربة الرأس ) </a:t>
            </a:r>
            <a:endParaRPr lang="ar-IQ" sz="5900" dirty="0" smtClean="0">
              <a:solidFill>
                <a:srgbClr val="00B050"/>
              </a:solidFill>
              <a:latin typeface="Times New Roman"/>
              <a:ea typeface="Times New Roman"/>
              <a:cs typeface="Simplified Arabic"/>
            </a:endParaRPr>
          </a:p>
          <a:p>
            <a:pPr lvl="0" algn="just"/>
            <a:r>
              <a:rPr lang="ar-IQ" sz="5900" dirty="0" smtClean="0">
                <a:solidFill>
                  <a:srgbClr val="00B050"/>
                </a:solidFill>
                <a:ea typeface="Times New Roman"/>
                <a:cs typeface="Simplified Arabic"/>
              </a:rPr>
              <a:t>- </a:t>
            </a:r>
            <a:r>
              <a:rPr lang="ar-IQ" sz="5900" dirty="0">
                <a:solidFill>
                  <a:srgbClr val="00B050"/>
                </a:solidFill>
                <a:ea typeface="Times New Roman"/>
                <a:cs typeface="Simplified Arabic"/>
              </a:rPr>
              <a:t>عرقلة أو محاولة عرقلة المنافس .</a:t>
            </a:r>
            <a:r>
              <a:rPr lang="ar-IQ" sz="5900" dirty="0" smtClean="0">
                <a:solidFill>
                  <a:srgbClr val="00B050"/>
                </a:solidFill>
                <a:latin typeface="Times New Roman"/>
                <a:ea typeface="Times New Roman"/>
                <a:cs typeface="Simplified Arabic"/>
              </a:rPr>
              <a:t>.</a:t>
            </a:r>
          </a:p>
          <a:p>
            <a:pPr lvl="0" algn="just"/>
            <a:r>
              <a:rPr lang="ar-IQ" sz="5900" dirty="0" smtClean="0">
                <a:solidFill>
                  <a:srgbClr val="00B050"/>
                </a:solidFill>
                <a:effectLst/>
                <a:latin typeface="Times New Roman"/>
                <a:ea typeface="Times New Roman"/>
                <a:cs typeface="Simplified Arabic"/>
              </a:rPr>
              <a:t>- مكاتفة المنافس .</a:t>
            </a:r>
            <a:r>
              <a:rPr lang="ar-IQ" sz="5900" dirty="0">
                <a:solidFill>
                  <a:srgbClr val="00B050"/>
                </a:solidFill>
                <a:latin typeface="Times New Roman"/>
                <a:ea typeface="Times New Roman"/>
                <a:cs typeface="Simplified Arabic"/>
              </a:rPr>
              <a:t> </a:t>
            </a:r>
            <a:endParaRPr lang="ar-IQ" sz="5900" dirty="0" smtClean="0">
              <a:solidFill>
                <a:srgbClr val="00B050"/>
              </a:solidFill>
              <a:latin typeface="Times New Roman"/>
              <a:ea typeface="Times New Roman"/>
              <a:cs typeface="Simplified Arabic"/>
            </a:endParaRPr>
          </a:p>
          <a:p>
            <a:pPr lvl="0" algn="just"/>
            <a:r>
              <a:rPr lang="ar-IQ" sz="5900" dirty="0" smtClean="0">
                <a:solidFill>
                  <a:srgbClr val="00B050"/>
                </a:solidFill>
                <a:effectLst/>
                <a:latin typeface="Times New Roman"/>
                <a:ea typeface="Times New Roman"/>
                <a:cs typeface="Simplified Arabic"/>
              </a:rPr>
              <a:t>- القفز على المنافس . </a:t>
            </a:r>
            <a:endParaRPr lang="en-US" sz="5900" dirty="0" smtClean="0">
              <a:solidFill>
                <a:srgbClr val="00B050"/>
              </a:solidFill>
              <a:effectLst/>
              <a:latin typeface="Times New Roman"/>
              <a:ea typeface="Times New Roman"/>
              <a:cs typeface="Simplified Arabic"/>
            </a:endParaRPr>
          </a:p>
          <a:p>
            <a:pPr algn="just"/>
            <a:r>
              <a:rPr lang="ar-IQ" sz="5900" dirty="0" smtClean="0">
                <a:solidFill>
                  <a:srgbClr val="00B050"/>
                </a:solidFill>
                <a:effectLst/>
                <a:latin typeface="Times New Roman"/>
                <a:ea typeface="Times New Roman"/>
                <a:cs typeface="Simplified Arabic"/>
              </a:rPr>
              <a:t>- دفع المنافس . </a:t>
            </a:r>
            <a:endParaRPr lang="en-US" sz="5900" dirty="0" smtClean="0">
              <a:solidFill>
                <a:srgbClr val="00B050"/>
              </a:solidFill>
              <a:effectLst/>
              <a:latin typeface="Times New Roman"/>
              <a:ea typeface="Times New Roman"/>
              <a:cs typeface="Simplified Arabic"/>
            </a:endParaRPr>
          </a:p>
        </p:txBody>
      </p:sp>
    </p:spTree>
    <p:extLst>
      <p:ext uri="{BB962C8B-B14F-4D97-AF65-F5344CB8AC3E}">
        <p14:creationId xmlns:p14="http://schemas.microsoft.com/office/powerpoint/2010/main" val="3057739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55000" lnSpcReduction="20000"/>
          </a:bodyPr>
          <a:lstStyle/>
          <a:p>
            <a:pPr marL="0" indent="0" algn="just">
              <a:buNone/>
            </a:pPr>
            <a:r>
              <a:rPr lang="ar-IQ" sz="4500" b="1" dirty="0" smtClean="0">
                <a:solidFill>
                  <a:srgbClr val="0070C0"/>
                </a:solidFill>
                <a:effectLst/>
                <a:latin typeface="Times New Roman"/>
                <a:ea typeface="Times New Roman"/>
                <a:cs typeface="Simplified Arabic"/>
              </a:rPr>
              <a:t>7- استئناف اللعب بعد المخالفات وسوء السلوك </a:t>
            </a:r>
            <a:endParaRPr lang="en-US" sz="4500" dirty="0" smtClean="0">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في حال كانت الكرة خارج اللعب ، يتم استئناف اللعب وفقاً للقرار السابق . </a:t>
            </a:r>
            <a:endParaRPr lang="en-US" sz="3800" dirty="0" smtClean="0">
              <a:effectLst/>
              <a:latin typeface="Times New Roman"/>
              <a:ea typeface="Times New Roman"/>
              <a:cs typeface="Simplified Arabic"/>
            </a:endParaRPr>
          </a:p>
          <a:p>
            <a:pPr marL="0" indent="0" algn="just">
              <a:buNone/>
            </a:pPr>
            <a:r>
              <a:rPr lang="ar-IQ" sz="3800" dirty="0" smtClean="0">
                <a:solidFill>
                  <a:srgbClr val="C00000"/>
                </a:solidFill>
                <a:effectLst/>
                <a:latin typeface="Times New Roman"/>
                <a:ea typeface="Times New Roman"/>
                <a:cs typeface="Simplified Arabic"/>
              </a:rPr>
              <a:t>- في حال كانت الكرة في اللعب ويقوم اللاعب بارتكاب مخالفة داخل ميدان اللعب ضد :</a:t>
            </a:r>
          </a:p>
          <a:p>
            <a:pPr marL="0" indent="0" algn="just">
              <a:buNone/>
            </a:pPr>
            <a:r>
              <a:rPr lang="ar-IQ" sz="3800" dirty="0">
                <a:solidFill>
                  <a:srgbClr val="000000"/>
                </a:solidFill>
                <a:latin typeface="Times New Roman"/>
                <a:ea typeface="Times New Roman"/>
                <a:cs typeface="Simplified Arabic"/>
              </a:rPr>
              <a:t>-</a:t>
            </a:r>
            <a:r>
              <a:rPr lang="ar-IQ" sz="3800" dirty="0" smtClean="0">
                <a:solidFill>
                  <a:srgbClr val="000000"/>
                </a:solidFill>
                <a:effectLst/>
                <a:latin typeface="Times New Roman"/>
                <a:ea typeface="Times New Roman"/>
                <a:cs typeface="Simplified Arabic"/>
              </a:rPr>
              <a:t> اللاعب المنافس ، </a:t>
            </a:r>
            <a:r>
              <a:rPr lang="ar-IQ" sz="3800" dirty="0" smtClean="0">
                <a:solidFill>
                  <a:srgbClr val="00B050"/>
                </a:solidFill>
                <a:effectLst/>
                <a:latin typeface="Times New Roman"/>
                <a:ea typeface="Times New Roman"/>
                <a:cs typeface="Simplified Arabic"/>
              </a:rPr>
              <a:t>يتم استئناف اللعب</a:t>
            </a:r>
            <a:r>
              <a:rPr lang="ar-IQ" sz="3800" dirty="0" smtClean="0">
                <a:solidFill>
                  <a:srgbClr val="00B050"/>
                </a:solidFill>
                <a:effectLst/>
                <a:latin typeface="Times New Roman"/>
                <a:ea typeface="Times New Roman"/>
                <a:cs typeface="Simplified Arabic"/>
              </a:rPr>
              <a:t> بركلة حرة مباشرة أو غير مباشرة أو ركلة جزاء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زميل بالفريق أو بديل أو لاعب مستبدل ومسؤول بالفريق أو حكام المباراة ، </a:t>
            </a:r>
            <a:r>
              <a:rPr lang="ar-IQ" sz="3800" dirty="0" smtClean="0">
                <a:solidFill>
                  <a:srgbClr val="00B050"/>
                </a:solidFill>
                <a:effectLst/>
                <a:latin typeface="Times New Roman"/>
                <a:ea typeface="Times New Roman"/>
                <a:cs typeface="Simplified Arabic"/>
              </a:rPr>
              <a:t>يتم استئناف اللعب</a:t>
            </a:r>
            <a:r>
              <a:rPr lang="ar-IQ" sz="3800" dirty="0" smtClean="0">
                <a:solidFill>
                  <a:srgbClr val="00B050"/>
                </a:solidFill>
                <a:effectLst/>
                <a:latin typeface="Times New Roman"/>
                <a:ea typeface="Times New Roman"/>
                <a:cs typeface="Simplified Arabic"/>
              </a:rPr>
              <a:t> بركلة حرة مباشرة او ركلة جزاء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اي شخص اخر ، </a:t>
            </a:r>
            <a:r>
              <a:rPr lang="ar-IQ" sz="3800" dirty="0" smtClean="0">
                <a:solidFill>
                  <a:srgbClr val="000000"/>
                </a:solidFill>
                <a:effectLst/>
                <a:latin typeface="Times New Roman"/>
                <a:ea typeface="Times New Roman"/>
                <a:cs typeface="Simplified Arabic"/>
              </a:rPr>
              <a:t>يتم استئناف اللعب</a:t>
            </a:r>
            <a:r>
              <a:rPr lang="ar-IQ" sz="3800" dirty="0" smtClean="0">
                <a:solidFill>
                  <a:srgbClr val="000000"/>
                </a:solidFill>
                <a:effectLst/>
                <a:latin typeface="Times New Roman"/>
                <a:ea typeface="Times New Roman"/>
                <a:cs typeface="Simplified Arabic"/>
              </a:rPr>
              <a:t> بإسقاط الكرة . </a:t>
            </a:r>
            <a:endParaRPr lang="en-US" sz="3800" dirty="0" smtClean="0">
              <a:effectLst/>
              <a:latin typeface="Times New Roman"/>
              <a:ea typeface="Times New Roman"/>
              <a:cs typeface="Simplified Arabic"/>
            </a:endParaRPr>
          </a:p>
          <a:p>
            <a:pPr marL="0" indent="0" algn="just">
              <a:buNone/>
            </a:pPr>
            <a:r>
              <a:rPr lang="ar-IQ" sz="3800" dirty="0" smtClean="0">
                <a:solidFill>
                  <a:srgbClr val="C00000"/>
                </a:solidFill>
                <a:effectLst/>
                <a:latin typeface="Times New Roman"/>
                <a:ea typeface="Times New Roman"/>
                <a:cs typeface="Simplified Arabic"/>
              </a:rPr>
              <a:t>- في حال كانت الكرة في اللعب يقوم اللاعب بارتكاب مخالفة خارج ميدان اللعب :</a:t>
            </a:r>
            <a:endParaRPr lang="en-US" sz="3800" dirty="0" smtClean="0">
              <a:solidFill>
                <a:srgbClr val="C00000"/>
              </a:solidFill>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في حال اللاعب كان خارج ميدان اللعب ، يتم استئناف اللعب بإسقاط الكرة . </a:t>
            </a:r>
            <a:endParaRPr lang="en-US" sz="3800" dirty="0" smtClean="0">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مغادرة اللاعب ميدان اللعب لارتكاب المخالفة ، </a:t>
            </a:r>
            <a:r>
              <a:rPr lang="ar-IQ" sz="3800" dirty="0" smtClean="0">
                <a:solidFill>
                  <a:srgbClr val="00B050"/>
                </a:solidFill>
                <a:effectLst/>
                <a:latin typeface="Times New Roman"/>
                <a:ea typeface="Times New Roman"/>
                <a:cs typeface="Simplified Arabic"/>
              </a:rPr>
              <a:t>يتم استئناف اللعب باحتساب ركلة حرة غير مباشرة من مكان الكرة عند توقف اللعب</a:t>
            </a:r>
            <a:r>
              <a:rPr lang="ar-IQ" sz="3800" dirty="0" smtClean="0">
                <a:solidFill>
                  <a:srgbClr val="000000"/>
                </a:solidFill>
                <a:effectLst/>
                <a:latin typeface="Times New Roman"/>
                <a:ea typeface="Times New Roman"/>
                <a:cs typeface="Simplified Arabic"/>
              </a:rPr>
              <a:t> ، أما في حال مغادرة اللاعب لميدان اللعب كجزء من اللعب ويقوم بارتكاب مخالفة ضد لاعب أخر، </a:t>
            </a:r>
            <a:r>
              <a:rPr lang="ar-IQ" sz="3800" dirty="0" smtClean="0">
                <a:solidFill>
                  <a:srgbClr val="00B050"/>
                </a:solidFill>
                <a:effectLst/>
                <a:latin typeface="Times New Roman"/>
                <a:ea typeface="Times New Roman"/>
                <a:cs typeface="Simplified Arabic"/>
              </a:rPr>
              <a:t>يتم استئناف اللعب باحتساب ركلة حرة يتم تنفيذها من اقرب خط لمكان وقوع المخالفة</a:t>
            </a:r>
            <a:r>
              <a:rPr lang="ar-IQ" sz="3800" dirty="0" smtClean="0">
                <a:solidFill>
                  <a:srgbClr val="000000"/>
                </a:solidFill>
                <a:effectLst/>
                <a:latin typeface="Times New Roman"/>
                <a:ea typeface="Times New Roman"/>
                <a:cs typeface="Simplified Arabic"/>
              </a:rPr>
              <a:t> ، فيما يتعلق بالمخالفات التي تستوجب ركلة حرة مباشرة ، يتم احتساب ركلة جزاء في حال ارتكاب المخالفة داخل منطقة جزاء اللاعب المخالف  . </a:t>
            </a:r>
            <a:endParaRPr lang="en-US" sz="3800" dirty="0" smtClean="0">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وفي حال وقوف اللاعب داخل أو خارج ميدان اللعب ويقوم بألقاء شيء ما على اللاعب المنافس داخل ميدان اللعب ، </a:t>
            </a:r>
            <a:r>
              <a:rPr lang="ar-IQ" sz="3800" dirty="0" smtClean="0">
                <a:solidFill>
                  <a:srgbClr val="00B050"/>
                </a:solidFill>
                <a:effectLst/>
                <a:latin typeface="Times New Roman"/>
                <a:ea typeface="Times New Roman"/>
                <a:cs typeface="Simplified Arabic"/>
              </a:rPr>
              <a:t>يتم استئناف اللعب باحتساب ركلة حرة مباشرة من مكان اصطدام أو المفترض أن يتم به اصطدام هذا الشيء باللاعب المنافس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C00000"/>
                </a:solidFill>
                <a:effectLst/>
                <a:latin typeface="Times New Roman"/>
                <a:ea typeface="Times New Roman"/>
                <a:cs typeface="Simplified Arabic"/>
              </a:rPr>
              <a:t>- يتم استئناف اللعب باحتساب ركلة حرة غير مباشرة في الحالات التالية : </a:t>
            </a:r>
            <a:endParaRPr lang="en-US" sz="3800" dirty="0" smtClean="0">
              <a:solidFill>
                <a:srgbClr val="C00000"/>
              </a:solidFill>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وقوف اللاعب داخل ميدان اللعب ويقوم بألقاء شيء ما على أي شخص خارج ميدان اللعب . </a:t>
            </a:r>
            <a:endParaRPr lang="en-US" sz="3800" dirty="0" smtClean="0">
              <a:effectLst/>
              <a:latin typeface="Times New Roman"/>
              <a:ea typeface="Times New Roman"/>
              <a:cs typeface="Simplified Arabic"/>
            </a:endParaRPr>
          </a:p>
          <a:p>
            <a:pPr marL="0" indent="0" algn="just">
              <a:buNone/>
            </a:pPr>
            <a:r>
              <a:rPr lang="ar-IQ" sz="3800" dirty="0" smtClean="0">
                <a:solidFill>
                  <a:srgbClr val="000000"/>
                </a:solidFill>
                <a:effectLst/>
                <a:latin typeface="Times New Roman"/>
                <a:ea typeface="Times New Roman"/>
                <a:cs typeface="Simplified Arabic"/>
              </a:rPr>
              <a:t>- بديل أو لاعب مستبدل يقوم بألقاء شيء ما على اللاعب المنافس الواقف داخل ميدان اللعب . </a:t>
            </a:r>
            <a:endParaRPr lang="en-US" sz="3800" dirty="0" smtClean="0">
              <a:effectLst/>
              <a:latin typeface="Times New Roman"/>
              <a:ea typeface="Times New Roman"/>
              <a:cs typeface="Simplified Arabic"/>
            </a:endParaRPr>
          </a:p>
          <a:p>
            <a:pPr marL="0" indent="0" algn="just">
              <a:buNone/>
            </a:pPr>
            <a:r>
              <a:rPr lang="ar-IQ" sz="3800" b="1" dirty="0" smtClean="0">
                <a:solidFill>
                  <a:srgbClr val="C00000"/>
                </a:solidFill>
                <a:effectLst/>
                <a:latin typeface="Times New Roman"/>
                <a:ea typeface="Times New Roman"/>
                <a:cs typeface="Simplified Arabic"/>
              </a:rPr>
              <a:t> </a:t>
            </a:r>
            <a:endParaRPr lang="en-US" sz="3800" dirty="0" smtClean="0">
              <a:effectLst/>
              <a:latin typeface="Times New Roman"/>
              <a:ea typeface="Times New Roman"/>
              <a:cs typeface="Simplified Arabic"/>
            </a:endParaRPr>
          </a:p>
          <a:p>
            <a:pPr marL="0" indent="0" algn="just">
              <a:buNone/>
            </a:pPr>
            <a:endParaRPr lang="ar-IQ" sz="3800" dirty="0"/>
          </a:p>
        </p:txBody>
      </p:sp>
    </p:spTree>
    <p:extLst>
      <p:ext uri="{BB962C8B-B14F-4D97-AF65-F5344CB8AC3E}">
        <p14:creationId xmlns:p14="http://schemas.microsoft.com/office/powerpoint/2010/main" val="96274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0000" lnSpcReduction="20000"/>
          </a:bodyPr>
          <a:lstStyle/>
          <a:p>
            <a:pPr marL="0" indent="0" algn="just">
              <a:buNone/>
            </a:pPr>
            <a:r>
              <a:rPr lang="ar-IQ" sz="5100" b="1" dirty="0" smtClean="0">
                <a:solidFill>
                  <a:srgbClr val="C00000"/>
                </a:solidFill>
                <a:effectLst/>
                <a:latin typeface="Times New Roman"/>
                <a:ea typeface="Times New Roman"/>
                <a:cs typeface="Simplified Arabic"/>
              </a:rPr>
              <a:t>المادة (13) الركلات الحرة  </a:t>
            </a:r>
            <a:r>
              <a:rPr lang="ar-IQ" sz="4000" b="1" dirty="0" smtClean="0">
                <a:solidFill>
                  <a:srgbClr val="C00000"/>
                </a:solidFill>
                <a:effectLst/>
                <a:latin typeface="Times New Roman"/>
                <a:ea typeface="Times New Roman"/>
                <a:cs typeface="Simplified Arabic"/>
              </a:rPr>
              <a:t>( </a:t>
            </a:r>
            <a:r>
              <a:rPr lang="en-US" sz="4000" b="1" dirty="0" smtClean="0">
                <a:solidFill>
                  <a:srgbClr val="C00000"/>
                </a:solidFill>
                <a:effectLst/>
                <a:latin typeface="Simplified Arabic"/>
                <a:ea typeface="Times New Roman"/>
                <a:cs typeface="Simplified Arabic"/>
              </a:rPr>
              <a:t>Free kicks</a:t>
            </a:r>
            <a:r>
              <a:rPr lang="ar-IQ" sz="4000" b="1" dirty="0" smtClean="0">
                <a:solidFill>
                  <a:srgbClr val="C00000"/>
                </a:solidFill>
                <a:effectLst/>
                <a:latin typeface="Simplified Arabic"/>
                <a:ea typeface="Times New Roman"/>
                <a:cs typeface="Simplified Arabic"/>
              </a:rPr>
              <a:t> )</a:t>
            </a:r>
            <a:endParaRPr lang="en-US" sz="3400" dirty="0" smtClean="0">
              <a:effectLst/>
              <a:latin typeface="Times New Roman"/>
              <a:ea typeface="Times New Roman"/>
              <a:cs typeface="Simplified Arabic"/>
            </a:endParaRPr>
          </a:p>
          <a:p>
            <a:pPr marL="0" indent="0" algn="just">
              <a:buNone/>
            </a:pPr>
            <a:r>
              <a:rPr lang="ar-IQ" sz="3400" b="1" dirty="0" smtClean="0">
                <a:solidFill>
                  <a:srgbClr val="0070C0"/>
                </a:solidFill>
                <a:effectLst/>
                <a:latin typeface="Times New Roman"/>
                <a:ea typeface="Times New Roman"/>
                <a:cs typeface="Simplified Arabic"/>
              </a:rPr>
              <a:t>1-أنواع الركلات الحرة </a:t>
            </a:r>
            <a:endParaRPr lang="en-US" sz="34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احتساب الركلات الحرة المباشرة وغير المباشرة لصالح الفريق المنافس على اللاعب أو البديل أو المستبدل أو المطرود أو مسؤول الفريق الذي أرتكب مخالفة . </a:t>
            </a:r>
            <a:endParaRPr lang="en-US" dirty="0" smtClean="0">
              <a:effectLst/>
              <a:latin typeface="Times New Roman"/>
              <a:ea typeface="Times New Roman"/>
              <a:cs typeface="Simplified Arabic"/>
            </a:endParaRPr>
          </a:p>
          <a:p>
            <a:pPr marL="0" indent="0" algn="just">
              <a:buNone/>
            </a:pPr>
            <a:r>
              <a:rPr lang="ar-IQ" sz="3400" b="1" dirty="0" smtClean="0">
                <a:solidFill>
                  <a:srgbClr val="000000"/>
                </a:solidFill>
                <a:effectLst/>
                <a:latin typeface="Times New Roman"/>
                <a:ea typeface="Times New Roman"/>
                <a:cs typeface="Simplified Arabic"/>
              </a:rPr>
              <a:t>* الاشارة إلى ركلة حرة غير مباشرة :</a:t>
            </a:r>
            <a:endParaRPr lang="en-US" sz="34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يقوم الحكم بالإشارة إلى الركلة الحرة غير المباشرة </a:t>
            </a:r>
            <a:r>
              <a:rPr lang="ar-IQ" dirty="0" smtClean="0">
                <a:solidFill>
                  <a:srgbClr val="FF0000"/>
                </a:solidFill>
                <a:effectLst/>
                <a:latin typeface="Times New Roman"/>
                <a:ea typeface="Times New Roman"/>
                <a:cs typeface="Simplified Arabic"/>
              </a:rPr>
              <a:t>برفع ذراعه أعلى رأسه </a:t>
            </a:r>
            <a:r>
              <a:rPr lang="ar-IQ" dirty="0" smtClean="0">
                <a:solidFill>
                  <a:srgbClr val="000000"/>
                </a:solidFill>
                <a:effectLst/>
                <a:latin typeface="Times New Roman"/>
                <a:ea typeface="Times New Roman"/>
                <a:cs typeface="Simplified Arabic"/>
              </a:rPr>
              <a:t>، مع الإبقاء على هذه الإشارة حتى يتم تنفيذ الركلة وتلمس الكرة لاعباً أخر أو تخرج من اللعب ، يجب إعادة تنفيذ الركلة الحرة غير المباشرة في حال عدم قيام الحكم بالإشارة الى كونها ركلة حرة غير مباشرة وتم ركل الكرة مباشرة الى المرمى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احتساب الهدف في حال ركلت الكرة الحرة المباشرة إلى مرمى المنافس مباشرة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احتساب ركلة مرمى في حال ركلت الكرة الحرة غير المباشرة إلى مرمى المنافس مباشرة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احتساب ركلة ركنية في حال ركلت الكرة الحرة غير المباشرة أو المباشرة إلى مرمى الفريق الراكل مباشرة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الكرة يجب أن تكون ثابتة وعلى منفذ الركلة عدم لمس الكرة مرة أخرى حتى تلمس لاعباً أخر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تصبح في اللعب في حال ركلها وتحركها بوضوح باستثناء ركلة حرة لصالح الفريق المدافع في منطقة جزائهم تصبح الكرة في اللعب عندما يتم ركلها مباشرة خارج منطقة الجزاء . </a:t>
            </a:r>
            <a:endParaRPr lang="en-US" dirty="0" smtClean="0">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حتى تصبح الكرة في اللعب ، يجب على لاعبي الفريق المنافس البقاء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على بعد مسافة (9,15) متراً (10) ياردة عن الكرة ، باستثناء تواجدهم على خط مرماهم بين قائمي المرمى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خارج منطقة الجزاء للركلات الحرة داخل منطقة جزاء المنافس .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367098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lnSpcReduction="10000"/>
          </a:bodyPr>
          <a:lstStyle/>
          <a:p>
            <a:pPr marL="0" indent="0" algn="just">
              <a:buNone/>
            </a:pPr>
            <a:r>
              <a:rPr lang="ar-IQ" sz="3600" b="1" dirty="0" smtClean="0">
                <a:solidFill>
                  <a:srgbClr val="0070C0"/>
                </a:solidFill>
                <a:effectLst/>
                <a:latin typeface="Times New Roman"/>
                <a:ea typeface="Times New Roman"/>
                <a:cs typeface="Simplified Arabic"/>
              </a:rPr>
              <a:t>2- المخالفات والعقوبات </a:t>
            </a:r>
            <a:endParaRPr lang="en-US" sz="36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إذا قرر الحكم تطبيق مبدأ الامتياز لمخالفة تستحق الإنذار أو الطرد فيجب علية إصدار الإنذار أو الطرد مع أول توقف للعب باستثناء حالة تكسير فرصة تسجيل واضحة عندها يكتفي بإنذار اللاعب بسلوكه غير الرياضي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في حال عند تنفيذ ركلة حرة كان اللاعب المنافس أقرب إلى الكرة عن المسافة المطلوبة ، يتم إعادة تنفيذ الركلة الحرة باستثناء إمكانية تطبيق إتاحة الفرصة ، ولكن في حال قيام اللاعب بتنفيذ الركلة الحرة سريعاً واللاعب المنافس الواقف على المسافة أقل من (9,15 متر) (10 ياردة) من الكرة يقوم باعتراضها ، عندها يسمح</a:t>
            </a:r>
            <a:r>
              <a:rPr lang="ar-IQ" sz="3600" dirty="0" smtClean="0">
                <a:solidFill>
                  <a:srgbClr val="000000"/>
                </a:solidFill>
                <a:effectLst/>
                <a:latin typeface="Times New Roman"/>
                <a:ea typeface="Times New Roman"/>
                <a:cs typeface="Simplified Arabic"/>
              </a:rPr>
              <a:t> </a:t>
            </a:r>
            <a:r>
              <a:rPr lang="ar-IQ" dirty="0" smtClean="0">
                <a:solidFill>
                  <a:srgbClr val="000000"/>
                </a:solidFill>
                <a:effectLst/>
                <a:latin typeface="Times New Roman"/>
                <a:ea typeface="Times New Roman"/>
                <a:cs typeface="Simplified Arabic"/>
              </a:rPr>
              <a:t>الحكم بمواصلة اللعب مع ذلك , إن اللاعب المنافس الذي يقوم متعمداً بمنع تنفيذ الركلة الحرة سريعاً يجب إنذاره لتأخيره استئناف اللعب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314950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lnSpcReduction="20000"/>
          </a:bodyPr>
          <a:lstStyle/>
          <a:p>
            <a:pPr marL="0" indent="0" algn="just">
              <a:buNone/>
            </a:pPr>
            <a:r>
              <a:rPr lang="ar-IQ" sz="3900" b="1" dirty="0" smtClean="0">
                <a:solidFill>
                  <a:srgbClr val="C00000"/>
                </a:solidFill>
                <a:effectLst/>
                <a:latin typeface="Times New Roman"/>
                <a:ea typeface="Times New Roman"/>
                <a:cs typeface="Simplified Arabic"/>
              </a:rPr>
              <a:t>المادة (14) ركلة الجزاء</a:t>
            </a:r>
            <a:r>
              <a:rPr lang="ar-IQ" sz="3600" b="1" dirty="0" smtClean="0">
                <a:solidFill>
                  <a:srgbClr val="C00000"/>
                </a:solidFill>
                <a:effectLst/>
                <a:latin typeface="Times New Roman"/>
                <a:ea typeface="Times New Roman"/>
                <a:cs typeface="Simplified Arabic"/>
              </a:rPr>
              <a:t> </a:t>
            </a:r>
            <a:r>
              <a:rPr lang="en-US" sz="2600" b="1" dirty="0" smtClean="0">
                <a:solidFill>
                  <a:srgbClr val="C00000"/>
                </a:solidFill>
                <a:effectLst/>
                <a:latin typeface="Times New Roman"/>
                <a:ea typeface="Times New Roman"/>
                <a:cs typeface="Simplified Arabic"/>
              </a:rPr>
              <a:t>( </a:t>
            </a:r>
            <a:r>
              <a:rPr lang="en-US" sz="2600" b="1" dirty="0" smtClean="0">
                <a:solidFill>
                  <a:srgbClr val="C00000"/>
                </a:solidFill>
                <a:effectLst/>
                <a:latin typeface="Simplified Arabic"/>
                <a:ea typeface="Times New Roman"/>
                <a:cs typeface="Simplified Arabic"/>
              </a:rPr>
              <a:t>Penalty kick )</a:t>
            </a:r>
            <a:endParaRPr lang="en-US" sz="26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يتم احتساب ركلة الجزاء في حال ارتكاب لاعب مخالفة تستوجب احتساب ركلة حرة مباشرة ضمن منطقة جزائه أو خارج ميدان اللعب كجزء من اللعب , وفقاً لما هو موّضح بالمواد (13،12) . </a:t>
            </a:r>
            <a:endParaRPr lang="en-US" dirty="0" smtClean="0">
              <a:effectLst/>
              <a:latin typeface="Times New Roman"/>
              <a:ea typeface="Times New Roman"/>
              <a:cs typeface="Simplified Arabic"/>
            </a:endParaRPr>
          </a:p>
          <a:p>
            <a:pPr marL="0" indent="0" algn="just">
              <a:buNone/>
            </a:pPr>
            <a:r>
              <a:rPr lang="ar-IQ" sz="3500" b="1" dirty="0" smtClean="0">
                <a:solidFill>
                  <a:srgbClr val="0070C0"/>
                </a:solidFill>
                <a:effectLst/>
                <a:latin typeface="Times New Roman"/>
                <a:ea typeface="Times New Roman"/>
                <a:cs typeface="Simplified Arabic"/>
              </a:rPr>
              <a:t>1- الإجراءات </a:t>
            </a:r>
            <a:endParaRPr lang="en-US" sz="35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تحديد هوية اللاعب الذي ينفذ ركلة الجزاء بوضوح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يجب أن يظلّ حارس المرمى على خط مرماه في مواجهة اللاعب الذي ينفذ الركلة بين القائمين إلى أن يتم ركل الكرة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اللاعب الذي ينفذ ركلة الجزاء يجب أن يركل الكرة إلى الأمام ، ويسمح بركل الكرة بكعب القدم شريطة تحرك الكرة إلى الأمام , تصبح الكرة في اللعب بعد ركلها وتحركها بوضوح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الانتهاء من ركلة الجزاء عند توقف الكرة عن التحرك أو خروجها من اللعب أو قيام الحكم بإيقاف اللعب بموجب مخالفة للقوانين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يضاف الوقت للسماح بتنفيذ ركلة الجزاء واكتمالها في نهاية كل شوط أو عند نهاية كل فترة من فترتي الوقت الإضافي . </a:t>
            </a:r>
            <a:r>
              <a:rPr lang="ar-IQ" u="sng" dirty="0" smtClean="0">
                <a:solidFill>
                  <a:srgbClr val="1F497D"/>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1821267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a:bodyPr>
          <a:lstStyle/>
          <a:p>
            <a:pPr marL="0" indent="0" algn="just">
              <a:buNone/>
            </a:pPr>
            <a:r>
              <a:rPr lang="ar-IQ" sz="3500" b="1" dirty="0" smtClean="0">
                <a:solidFill>
                  <a:srgbClr val="0070C0"/>
                </a:solidFill>
                <a:effectLst/>
                <a:latin typeface="Times New Roman"/>
                <a:ea typeface="Times New Roman"/>
                <a:cs typeface="Simplified Arabic"/>
              </a:rPr>
              <a:t>2- المخالفات والعقوبات </a:t>
            </a:r>
            <a:r>
              <a:rPr lang="ar-IQ" sz="3500" dirty="0" smtClean="0">
                <a:solidFill>
                  <a:srgbClr val="0070C0"/>
                </a:solidFill>
                <a:effectLst/>
                <a:latin typeface="Times New Roman"/>
                <a:ea typeface="Times New Roman"/>
                <a:cs typeface="Simplified Arabic"/>
              </a:rPr>
              <a:t> </a:t>
            </a:r>
            <a:endParaRPr lang="en-US" sz="3500" dirty="0" smtClean="0">
              <a:effectLst/>
              <a:latin typeface="Times New Roman"/>
              <a:ea typeface="Times New Roman"/>
              <a:cs typeface="Simplified Arabic"/>
            </a:endParaRPr>
          </a:p>
          <a:p>
            <a:pPr marL="0" indent="0" algn="just">
              <a:buNone/>
            </a:pPr>
            <a:r>
              <a:rPr lang="ar-IQ" b="1" dirty="0" smtClean="0">
                <a:solidFill>
                  <a:srgbClr val="000000"/>
                </a:solidFill>
                <a:effectLst/>
                <a:latin typeface="Times New Roman"/>
                <a:ea typeface="Times New Roman"/>
                <a:cs typeface="Simplified Arabic"/>
              </a:rPr>
              <a:t>قيام اللاعب المنفذ لركلة لجزاء او زميله بالفريق بمخالفة قوانين اللعبة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في حال دخول الكرة إلى المرمى ، يتم اعادة تنفيذ ركلة الجزاء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في حال عدم دخول الكرة الى المرمى ، يوقف الحكم اللعب ثم يقوم باستئناف اللعب بركلة حرة غير مباشرة . </a:t>
            </a:r>
            <a:endParaRPr lang="en-US" dirty="0" smtClean="0">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باستثناء الحالات التالية </a:t>
            </a:r>
            <a:r>
              <a:rPr lang="ar-IQ" dirty="0" smtClean="0">
                <a:solidFill>
                  <a:srgbClr val="000000"/>
                </a:solidFill>
                <a:effectLst/>
                <a:latin typeface="Times New Roman"/>
                <a:ea typeface="Times New Roman"/>
                <a:cs typeface="Simplified Arabic"/>
              </a:rPr>
              <a:t>سوف يوقف اللعب ثم يتم استئنافه باحتساب ركلة حرة غير مباشرة ، بغض النظر عن إحراز هدف أم لا  : </a:t>
            </a:r>
            <a:endParaRPr lang="en-US" dirty="0" smtClean="0">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1- تنفيذ ركلة الجزاء الى الخلف وليس إلى الأمام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2- قيام زميل اللاعب المحدد لتنفيذ ركلة الجزاء بركل الكرة ، يقوم الحكم بإنذار اللاعب الذي ركل الكرة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ea typeface="Times New Roman"/>
                <a:cs typeface="Simplified Arabic"/>
              </a:rPr>
              <a:t>3- التمويه بركل الكرة عند انتهاء منفذ الركلة من الركض باتجاه الكرة (مسموح بالتمويه أثناء الركض) ، يقوم الحكم بإنذار اللاعب منفذ الركلة .</a:t>
            </a:r>
            <a:endParaRPr lang="ar-IQ" dirty="0">
              <a:solidFill>
                <a:srgbClr val="00B050"/>
              </a:solidFill>
            </a:endParaRPr>
          </a:p>
        </p:txBody>
      </p:sp>
    </p:spTree>
    <p:extLst>
      <p:ext uri="{BB962C8B-B14F-4D97-AF65-F5344CB8AC3E}">
        <p14:creationId xmlns:p14="http://schemas.microsoft.com/office/powerpoint/2010/main" val="2302410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Autofit/>
          </a:bodyPr>
          <a:lstStyle/>
          <a:p>
            <a:pPr marL="0" indent="0" algn="just">
              <a:buNone/>
            </a:pPr>
            <a:endParaRPr lang="ar-IQ" sz="3600" b="1" dirty="0" smtClean="0">
              <a:solidFill>
                <a:srgbClr val="000000"/>
              </a:solidFill>
              <a:effectLst/>
              <a:latin typeface="Times New Roman"/>
              <a:ea typeface="Times New Roman"/>
              <a:cs typeface="Simplified Arabic"/>
            </a:endParaRPr>
          </a:p>
          <a:p>
            <a:pPr marL="0" indent="0" algn="just">
              <a:buNone/>
            </a:pPr>
            <a:r>
              <a:rPr lang="ar-IQ" sz="3600" b="1" dirty="0" smtClean="0">
                <a:solidFill>
                  <a:srgbClr val="C00000"/>
                </a:solidFill>
                <a:effectLst/>
                <a:latin typeface="Times New Roman"/>
                <a:ea typeface="Times New Roman"/>
                <a:cs typeface="Simplified Arabic"/>
              </a:rPr>
              <a:t>* قيام حارس المرمى او زميله بالفريق بمخالفة قوانين اللعبة : </a:t>
            </a:r>
            <a:endParaRPr lang="en-US" sz="3600" dirty="0" smtClean="0">
              <a:solidFill>
                <a:srgbClr val="C00000"/>
              </a:solidFill>
              <a:effectLst/>
              <a:latin typeface="Times New Roman"/>
              <a:ea typeface="Times New Roman"/>
              <a:cs typeface="Simplified Arabic"/>
            </a:endParaRPr>
          </a:p>
          <a:p>
            <a:pPr marL="0" indent="0" algn="just">
              <a:buNone/>
            </a:pPr>
            <a:r>
              <a:rPr lang="ar-IQ" sz="3600" dirty="0" smtClean="0">
                <a:solidFill>
                  <a:srgbClr val="00B050"/>
                </a:solidFill>
                <a:effectLst/>
                <a:latin typeface="Times New Roman"/>
                <a:ea typeface="Times New Roman"/>
                <a:cs typeface="Simplified Arabic"/>
              </a:rPr>
              <a:t>- في حال دخول الكرة إلى المرمى ، يتم احتساب الهدف . </a:t>
            </a:r>
            <a:endParaRPr lang="en-US" sz="3600" dirty="0" smtClean="0">
              <a:solidFill>
                <a:srgbClr val="00B050"/>
              </a:solidFill>
              <a:effectLst/>
              <a:latin typeface="Times New Roman"/>
              <a:ea typeface="Times New Roman"/>
              <a:cs typeface="Simplified Arabic"/>
            </a:endParaRPr>
          </a:p>
          <a:p>
            <a:pPr marL="0" indent="0" algn="just">
              <a:buNone/>
            </a:pPr>
            <a:r>
              <a:rPr lang="ar-IQ" sz="3600" dirty="0" smtClean="0">
                <a:solidFill>
                  <a:srgbClr val="00B050"/>
                </a:solidFill>
                <a:effectLst/>
                <a:latin typeface="Times New Roman"/>
                <a:ea typeface="Times New Roman"/>
                <a:cs typeface="Simplified Arabic"/>
              </a:rPr>
              <a:t>- في حال عدم دخول الكرة إلى المرمى ، يتم اعادة تنفيذ الركلة ، يتم انذار حارس المرمى في حال مسؤوليته عن هذا المخالفة .  </a:t>
            </a:r>
            <a:endParaRPr lang="en-US" sz="3600" dirty="0" smtClean="0">
              <a:solidFill>
                <a:srgbClr val="00B050"/>
              </a:solidFill>
              <a:effectLst/>
              <a:latin typeface="Times New Roman"/>
              <a:ea typeface="Times New Roman"/>
              <a:cs typeface="Simplified Arabic"/>
            </a:endParaRPr>
          </a:p>
          <a:p>
            <a:pPr marL="0" indent="0" algn="just">
              <a:buNone/>
            </a:pPr>
            <a:r>
              <a:rPr lang="ar-IQ" sz="3600" dirty="0" smtClean="0">
                <a:solidFill>
                  <a:srgbClr val="00B050"/>
                </a:solidFill>
                <a:effectLst/>
                <a:latin typeface="Times New Roman"/>
                <a:ea typeface="Times New Roman"/>
                <a:cs typeface="Simplified Arabic"/>
              </a:rPr>
              <a:t>- في حال قيام لاعب من أي من الفريقين بمخالفة قوانين اللعبة ، يتم اعادة تنفيذ الركلة باستثناء قيام اللاعب بارتكاب مخالفة أكثر </a:t>
            </a:r>
            <a:r>
              <a:rPr lang="ar-IQ" sz="3600" smtClean="0">
                <a:solidFill>
                  <a:srgbClr val="00B050"/>
                </a:solidFill>
                <a:effectLst/>
                <a:latin typeface="Times New Roman"/>
                <a:ea typeface="Times New Roman"/>
                <a:cs typeface="Simplified Arabic"/>
              </a:rPr>
              <a:t>شدة ( </a:t>
            </a:r>
            <a:r>
              <a:rPr lang="ar-IQ" sz="3600" dirty="0" smtClean="0">
                <a:solidFill>
                  <a:srgbClr val="00B050"/>
                </a:solidFill>
                <a:effectLst/>
                <a:latin typeface="Times New Roman"/>
                <a:ea typeface="Times New Roman"/>
                <a:cs typeface="Simplified Arabic"/>
              </a:rPr>
              <a:t>مثال التمويه غير المسموح ) . </a:t>
            </a:r>
            <a:endParaRPr lang="en-US" sz="3600" dirty="0" smtClean="0">
              <a:solidFill>
                <a:srgbClr val="00B050"/>
              </a:solidFill>
              <a:effectLst/>
              <a:latin typeface="Times New Roman"/>
              <a:ea typeface="Times New Roman"/>
              <a:cs typeface="Simplified Arabic"/>
            </a:endParaRPr>
          </a:p>
          <a:p>
            <a:pPr marL="0" indent="0" algn="just">
              <a:buNone/>
            </a:pPr>
            <a:r>
              <a:rPr lang="ar-IQ" sz="3600" b="1" dirty="0" smtClean="0">
                <a:solidFill>
                  <a:srgbClr val="00B050"/>
                </a:solidFill>
                <a:effectLst/>
                <a:latin typeface="Times New Roman"/>
                <a:ea typeface="Times New Roman"/>
                <a:cs typeface="Simplified Arabic"/>
              </a:rPr>
              <a:t> </a:t>
            </a:r>
            <a:endParaRPr lang="en-US" sz="3600" dirty="0" smtClean="0">
              <a:solidFill>
                <a:srgbClr val="00B050"/>
              </a:solidFill>
              <a:effectLst/>
              <a:latin typeface="Times New Roman"/>
              <a:ea typeface="Times New Roman"/>
              <a:cs typeface="Simplified Arabic"/>
            </a:endParaRPr>
          </a:p>
          <a:p>
            <a:pPr marL="0" indent="0" algn="just">
              <a:buNone/>
            </a:pPr>
            <a:endParaRPr lang="ar-IQ" sz="3600" dirty="0"/>
          </a:p>
        </p:txBody>
      </p:sp>
    </p:spTree>
    <p:extLst>
      <p:ext uri="{BB962C8B-B14F-4D97-AF65-F5344CB8AC3E}">
        <p14:creationId xmlns:p14="http://schemas.microsoft.com/office/powerpoint/2010/main" val="241622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Autofit/>
          </a:bodyPr>
          <a:lstStyle/>
          <a:p>
            <a:pPr marL="0" indent="0" algn="just">
              <a:buNone/>
            </a:pPr>
            <a:r>
              <a:rPr lang="ar-IQ" sz="2800" dirty="0">
                <a:solidFill>
                  <a:srgbClr val="000000"/>
                </a:solidFill>
                <a:latin typeface="Times New Roman"/>
                <a:ea typeface="Times New Roman"/>
                <a:cs typeface="Simplified Arabic"/>
              </a:rPr>
              <a:t> </a:t>
            </a:r>
            <a:r>
              <a:rPr lang="ar-IQ" sz="2800" dirty="0" smtClean="0">
                <a:solidFill>
                  <a:srgbClr val="000000"/>
                </a:solidFill>
                <a:latin typeface="Times New Roman"/>
                <a:ea typeface="Times New Roman"/>
                <a:cs typeface="Simplified Arabic"/>
              </a:rPr>
              <a:t>  </a:t>
            </a:r>
            <a:r>
              <a:rPr lang="ar-IQ" sz="2800" dirty="0" smtClean="0">
                <a:solidFill>
                  <a:srgbClr val="00B050"/>
                </a:solidFill>
                <a:effectLst/>
                <a:latin typeface="Times New Roman"/>
                <a:ea typeface="Times New Roman"/>
                <a:cs typeface="Simplified Arabic"/>
              </a:rPr>
              <a:t>في حال إن المخالفة تتضمن تلامساً يتم معاقبتها بركلة حرة مباشرة أو ركلة جزاء . </a:t>
            </a:r>
            <a:endParaRPr lang="en-US" sz="2800" dirty="0" smtClean="0">
              <a:solidFill>
                <a:srgbClr val="00B050"/>
              </a:solidFill>
              <a:effectLst/>
              <a:latin typeface="Times New Roman"/>
              <a:ea typeface="Times New Roman"/>
              <a:cs typeface="Simplified Arabic"/>
            </a:endParaRPr>
          </a:p>
          <a:p>
            <a:pPr marL="0" indent="0" algn="just">
              <a:buNone/>
            </a:pPr>
            <a:r>
              <a:rPr lang="ar-IQ" sz="2400" dirty="0" smtClean="0">
                <a:solidFill>
                  <a:srgbClr val="000000"/>
                </a:solidFill>
                <a:effectLst/>
                <a:latin typeface="Times New Roman"/>
                <a:ea typeface="Times New Roman"/>
                <a:cs typeface="Simplified Arabic"/>
              </a:rPr>
              <a:t>- </a:t>
            </a:r>
            <a:r>
              <a:rPr lang="ar-IQ" sz="2400" dirty="0" smtClean="0">
                <a:solidFill>
                  <a:srgbClr val="FF0000"/>
                </a:solidFill>
                <a:effectLst/>
                <a:latin typeface="Times New Roman"/>
                <a:ea typeface="Times New Roman"/>
                <a:cs typeface="Simplified Arabic"/>
              </a:rPr>
              <a:t>الإهمال</a:t>
            </a:r>
            <a:r>
              <a:rPr lang="ar-IQ" sz="2400" dirty="0" smtClean="0">
                <a:solidFill>
                  <a:srgbClr val="000000"/>
                </a:solidFill>
                <a:effectLst/>
                <a:latin typeface="Times New Roman"/>
                <a:ea typeface="Times New Roman"/>
                <a:cs typeface="Simplified Arabic"/>
              </a:rPr>
              <a:t> هو أن اللاعب يظهر عدم الانتباه أو عدم المراعاة عند القيام بالمنافسة أو التصرف بدون حذر ، فليس هنالك حاجة لاتخاذ إجراء انضباطي . </a:t>
            </a:r>
            <a:endParaRPr lang="en-US" sz="2400" dirty="0" smtClean="0">
              <a:effectLst/>
              <a:latin typeface="Times New Roman"/>
              <a:ea typeface="Times New Roman"/>
              <a:cs typeface="Simplified Arabic"/>
            </a:endParaRPr>
          </a:p>
          <a:p>
            <a:pPr marL="0" indent="0" algn="just">
              <a:buNone/>
            </a:pPr>
            <a:r>
              <a:rPr lang="ar-IQ" sz="2400" dirty="0" smtClean="0">
                <a:solidFill>
                  <a:srgbClr val="000000"/>
                </a:solidFill>
                <a:effectLst/>
                <a:latin typeface="Times New Roman"/>
                <a:ea typeface="Times New Roman"/>
                <a:cs typeface="Simplified Arabic"/>
              </a:rPr>
              <a:t>- </a:t>
            </a:r>
            <a:r>
              <a:rPr lang="ar-IQ" sz="2400" dirty="0" smtClean="0">
                <a:solidFill>
                  <a:srgbClr val="FF0000"/>
                </a:solidFill>
                <a:effectLst/>
                <a:latin typeface="Times New Roman"/>
                <a:ea typeface="Times New Roman"/>
                <a:cs typeface="Simplified Arabic"/>
              </a:rPr>
              <a:t>التهور</a:t>
            </a:r>
            <a:r>
              <a:rPr lang="ar-IQ" sz="2400" dirty="0" smtClean="0">
                <a:solidFill>
                  <a:srgbClr val="000000"/>
                </a:solidFill>
                <a:effectLst/>
                <a:latin typeface="Times New Roman"/>
                <a:ea typeface="Times New Roman"/>
                <a:cs typeface="Simplified Arabic"/>
              </a:rPr>
              <a:t> هو إن اللاعب يتصرف بتجاهل</a:t>
            </a:r>
            <a:r>
              <a:rPr lang="ar-IQ" sz="2400" dirty="0" smtClean="0">
                <a:solidFill>
                  <a:srgbClr val="1F497D"/>
                </a:solidFill>
                <a:effectLst/>
                <a:latin typeface="Times New Roman"/>
                <a:ea typeface="Times New Roman"/>
                <a:cs typeface="Simplified Arabic"/>
              </a:rPr>
              <a:t> </a:t>
            </a:r>
            <a:r>
              <a:rPr lang="ar-IQ" sz="2400" dirty="0" smtClean="0">
                <a:solidFill>
                  <a:srgbClr val="000000"/>
                </a:solidFill>
                <a:effectLst/>
                <a:latin typeface="Times New Roman"/>
                <a:ea typeface="Times New Roman"/>
                <a:cs typeface="Simplified Arabic"/>
              </a:rPr>
              <a:t>للخطر أو عواقبه على اللاعب المنافس ويجب إنذاره . </a:t>
            </a:r>
            <a:endParaRPr lang="en-US" sz="2400" dirty="0" smtClean="0">
              <a:effectLst/>
              <a:latin typeface="Times New Roman"/>
              <a:ea typeface="Times New Roman"/>
              <a:cs typeface="Simplified Arabic"/>
            </a:endParaRPr>
          </a:p>
          <a:p>
            <a:pPr marL="0" indent="0" algn="just">
              <a:buNone/>
            </a:pPr>
            <a:r>
              <a:rPr lang="ar-IQ" sz="2400" dirty="0" smtClean="0">
                <a:solidFill>
                  <a:srgbClr val="000000"/>
                </a:solidFill>
                <a:effectLst/>
                <a:latin typeface="Times New Roman"/>
                <a:ea typeface="Times New Roman"/>
                <a:cs typeface="Simplified Arabic"/>
              </a:rPr>
              <a:t>- </a:t>
            </a:r>
            <a:r>
              <a:rPr lang="ar-IQ" sz="2400" dirty="0" smtClean="0">
                <a:solidFill>
                  <a:srgbClr val="FF0000"/>
                </a:solidFill>
                <a:effectLst/>
                <a:latin typeface="Times New Roman"/>
                <a:ea typeface="Times New Roman"/>
                <a:cs typeface="Simplified Arabic"/>
              </a:rPr>
              <a:t>استخدام القوة المفرطة </a:t>
            </a:r>
            <a:r>
              <a:rPr lang="ar-IQ" sz="2400" dirty="0" smtClean="0">
                <a:effectLst/>
                <a:latin typeface="Times New Roman"/>
                <a:ea typeface="Times New Roman"/>
                <a:cs typeface="Simplified Arabic"/>
              </a:rPr>
              <a:t>هو</a:t>
            </a:r>
            <a:r>
              <a:rPr lang="ar-IQ" sz="2400" dirty="0" smtClean="0">
                <a:solidFill>
                  <a:srgbClr val="FF0000"/>
                </a:solidFill>
                <a:effectLst/>
                <a:latin typeface="Times New Roman"/>
                <a:ea typeface="Times New Roman"/>
                <a:cs typeface="Simplified Arabic"/>
              </a:rPr>
              <a:t> </a:t>
            </a:r>
            <a:r>
              <a:rPr lang="ar-IQ" sz="2400" dirty="0" smtClean="0">
                <a:solidFill>
                  <a:srgbClr val="000000"/>
                </a:solidFill>
                <a:effectLst/>
                <a:latin typeface="Times New Roman"/>
                <a:ea typeface="Times New Roman"/>
                <a:cs typeface="Simplified Arabic"/>
              </a:rPr>
              <a:t>عندما يقوم اللاعب بتجاوز الحد اللازم من القوة مع تهديد سلامة المنافس ويجب طرده . </a:t>
            </a:r>
            <a:endParaRPr lang="en-US" sz="24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يتم احتساب ركلة حرة مباشرة في حال ارتكاب اللاعب أي من المخالفات التالية : </a:t>
            </a:r>
            <a:endParaRPr lang="en-US" sz="2800" dirty="0" smtClean="0">
              <a:effectLst/>
              <a:latin typeface="Times New Roman"/>
              <a:ea typeface="Times New Roman"/>
              <a:cs typeface="Simplified Arabic"/>
            </a:endParaRPr>
          </a:p>
          <a:p>
            <a:pPr marL="0" indent="0" algn="just">
              <a:buNone/>
            </a:pPr>
            <a:r>
              <a:rPr lang="ar-IQ" sz="2800" dirty="0" smtClean="0">
                <a:solidFill>
                  <a:srgbClr val="00B050"/>
                </a:solidFill>
                <a:effectLst/>
                <a:latin typeface="Times New Roman"/>
                <a:ea typeface="Times New Roman"/>
                <a:cs typeface="Simplified Arabic"/>
              </a:rPr>
              <a:t>- لمس الكرة بيديه عن عمد ( باستثناء حارس المرمى في منطقة جزائه ) . </a:t>
            </a:r>
            <a:endParaRPr lang="en-US" sz="2800" dirty="0" smtClean="0">
              <a:solidFill>
                <a:srgbClr val="00B050"/>
              </a:solidFill>
              <a:effectLst/>
              <a:latin typeface="Times New Roman"/>
              <a:ea typeface="Times New Roman"/>
              <a:cs typeface="Simplified Arabic"/>
            </a:endParaRPr>
          </a:p>
          <a:p>
            <a:pPr marL="0" indent="0" algn="just">
              <a:buNone/>
            </a:pPr>
            <a:r>
              <a:rPr lang="ar-IQ" sz="2800" dirty="0" smtClean="0">
                <a:solidFill>
                  <a:srgbClr val="00B050"/>
                </a:solidFill>
                <a:effectLst/>
                <a:latin typeface="Times New Roman"/>
                <a:ea typeface="Times New Roman"/>
                <a:cs typeface="Simplified Arabic"/>
              </a:rPr>
              <a:t>- مسك المنافس . </a:t>
            </a:r>
            <a:endParaRPr lang="en-US" sz="2800" dirty="0" smtClean="0">
              <a:solidFill>
                <a:srgbClr val="00B050"/>
              </a:solidFill>
              <a:effectLst/>
              <a:latin typeface="Times New Roman"/>
              <a:ea typeface="Times New Roman"/>
              <a:cs typeface="Simplified Arabic"/>
            </a:endParaRPr>
          </a:p>
          <a:p>
            <a:pPr marL="0" indent="0" algn="just">
              <a:buNone/>
            </a:pPr>
            <a:r>
              <a:rPr lang="ar-IQ" sz="2800" dirty="0" smtClean="0">
                <a:solidFill>
                  <a:srgbClr val="00B050"/>
                </a:solidFill>
                <a:effectLst/>
                <a:latin typeface="Times New Roman"/>
                <a:ea typeface="Times New Roman"/>
                <a:cs typeface="Simplified Arabic"/>
              </a:rPr>
              <a:t>- اعتراض المنافس بوجود تلامس . </a:t>
            </a:r>
            <a:endParaRPr lang="en-US" sz="2800" dirty="0" smtClean="0">
              <a:solidFill>
                <a:srgbClr val="00B050"/>
              </a:solidFill>
              <a:effectLst/>
              <a:latin typeface="Times New Roman"/>
              <a:ea typeface="Times New Roman"/>
              <a:cs typeface="Simplified Arabic"/>
            </a:endParaRPr>
          </a:p>
          <a:p>
            <a:pPr marL="0" indent="0" algn="just">
              <a:buNone/>
            </a:pPr>
            <a:r>
              <a:rPr lang="ar-IQ" sz="2800" dirty="0" smtClean="0">
                <a:solidFill>
                  <a:srgbClr val="00B050"/>
                </a:solidFill>
                <a:effectLst/>
                <a:ea typeface="Times New Roman"/>
                <a:cs typeface="Simplified Arabic"/>
              </a:rPr>
              <a:t>- العض أو البصق على أي شخص .</a:t>
            </a:r>
            <a:endParaRPr lang="ar-IQ" sz="2800" dirty="0">
              <a:solidFill>
                <a:srgbClr val="00B050"/>
              </a:solidFill>
            </a:endParaRPr>
          </a:p>
        </p:txBody>
      </p:sp>
    </p:spTree>
    <p:extLst>
      <p:ext uri="{BB962C8B-B14F-4D97-AF65-F5344CB8AC3E}">
        <p14:creationId xmlns:p14="http://schemas.microsoft.com/office/powerpoint/2010/main" val="27384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Autofit/>
          </a:bodyPr>
          <a:lstStyle/>
          <a:p>
            <a:pPr marL="0" indent="0" algn="just">
              <a:buNone/>
            </a:pPr>
            <a:r>
              <a:rPr lang="ar-IQ" sz="4000" b="1" dirty="0" smtClean="0">
                <a:solidFill>
                  <a:srgbClr val="C00000"/>
                </a:solidFill>
                <a:effectLst/>
                <a:latin typeface="Times New Roman"/>
                <a:ea typeface="Times New Roman"/>
                <a:cs typeface="Simplified Arabic"/>
              </a:rPr>
              <a:t>* لمس الكرة باليد :</a:t>
            </a:r>
            <a:endParaRPr lang="en-US" sz="4000" dirty="0" smtClean="0">
              <a:solidFill>
                <a:srgbClr val="C0000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لمس الكرة يتضمن تصرفاً متعمداً من قبل اللاعب بيده أو ذراعه ينتج عنه تلامس مع الكرة . </a:t>
            </a:r>
            <a:endParaRPr lang="en-US" dirty="0" smtClean="0">
              <a:effectLst/>
              <a:latin typeface="Times New Roman"/>
              <a:ea typeface="Times New Roman"/>
              <a:cs typeface="Simplified Arabic"/>
            </a:endParaRPr>
          </a:p>
          <a:p>
            <a:pPr marL="0" indent="0" algn="just">
              <a:buNone/>
            </a:pPr>
            <a:r>
              <a:rPr lang="ar-IQ" sz="4000" dirty="0" smtClean="0">
                <a:solidFill>
                  <a:srgbClr val="000000"/>
                </a:solidFill>
                <a:effectLst/>
                <a:latin typeface="Times New Roman"/>
                <a:ea typeface="Times New Roman"/>
                <a:cs typeface="Simplified Arabic"/>
              </a:rPr>
              <a:t> يجب الأخذ في الحسبان الاعتبارات التالية : </a:t>
            </a:r>
            <a:endParaRPr lang="en-US" sz="4000" dirty="0" smtClean="0">
              <a:effectLst/>
              <a:latin typeface="Times New Roman"/>
              <a:ea typeface="Times New Roman"/>
              <a:cs typeface="Simplified Arabic"/>
            </a:endParaRPr>
          </a:p>
          <a:p>
            <a:pPr marL="0" indent="0" algn="just">
              <a:buNone/>
            </a:pPr>
            <a:r>
              <a:rPr lang="ar-IQ" sz="3600" dirty="0" smtClean="0">
                <a:solidFill>
                  <a:srgbClr val="00B050"/>
                </a:solidFill>
                <a:effectLst/>
                <a:latin typeface="Times New Roman"/>
                <a:ea typeface="Times New Roman"/>
                <a:cs typeface="Simplified Arabic"/>
              </a:rPr>
              <a:t>- حركة اليد تجاه الكرة ( وليس حركة الكرة باتجاه اليد ) . </a:t>
            </a:r>
            <a:endParaRPr lang="en-US" sz="3600" dirty="0" smtClean="0">
              <a:solidFill>
                <a:srgbClr val="00B050"/>
              </a:solidFill>
              <a:effectLst/>
              <a:latin typeface="Times New Roman"/>
              <a:ea typeface="Times New Roman"/>
              <a:cs typeface="Simplified Arabic"/>
            </a:endParaRPr>
          </a:p>
          <a:p>
            <a:pPr marL="0" indent="0" algn="just">
              <a:buNone/>
            </a:pPr>
            <a:r>
              <a:rPr lang="ar-IQ" sz="3600" dirty="0" smtClean="0">
                <a:solidFill>
                  <a:srgbClr val="00B050"/>
                </a:solidFill>
                <a:effectLst/>
                <a:latin typeface="Times New Roman"/>
                <a:ea typeface="Times New Roman"/>
                <a:cs typeface="Simplified Arabic"/>
              </a:rPr>
              <a:t>- المسافة بين اللاعب المنافس والكرة ( كرة غير متوقعة ) . </a:t>
            </a:r>
            <a:endParaRPr lang="en-US" sz="3600" dirty="0" smtClean="0">
              <a:solidFill>
                <a:srgbClr val="00B050"/>
              </a:solidFill>
              <a:effectLst/>
              <a:latin typeface="Times New Roman"/>
              <a:ea typeface="Times New Roman"/>
              <a:cs typeface="Simplified Arabic"/>
            </a:endParaRPr>
          </a:p>
          <a:p>
            <a:pPr marL="0" indent="0">
              <a:buNone/>
            </a:pPr>
            <a:r>
              <a:rPr lang="ar-IQ" sz="3600" dirty="0" smtClean="0">
                <a:solidFill>
                  <a:srgbClr val="00B050"/>
                </a:solidFill>
                <a:effectLst/>
                <a:ea typeface="Times New Roman"/>
                <a:cs typeface="Simplified Arabic"/>
              </a:rPr>
              <a:t>- رمي جسم على الكرة أو المنافس أو حكم المباراة أو لمس الكرة بشي ممسوك .</a:t>
            </a:r>
            <a:endParaRPr lang="ar-IQ" sz="3600" dirty="0">
              <a:solidFill>
                <a:srgbClr val="00B050"/>
              </a:solidFill>
            </a:endParaRPr>
          </a:p>
        </p:txBody>
      </p:sp>
    </p:spTree>
    <p:extLst>
      <p:ext uri="{BB962C8B-B14F-4D97-AF65-F5344CB8AC3E}">
        <p14:creationId xmlns:p14="http://schemas.microsoft.com/office/powerpoint/2010/main" val="3301985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85000" lnSpcReduction="10000"/>
          </a:bodyPr>
          <a:lstStyle/>
          <a:p>
            <a:pPr marL="0" indent="0" algn="just">
              <a:buNone/>
            </a:pPr>
            <a:r>
              <a:rPr lang="ar-IQ" b="1" dirty="0" smtClean="0">
                <a:solidFill>
                  <a:srgbClr val="0070C0"/>
                </a:solidFill>
                <a:effectLst/>
                <a:latin typeface="Times New Roman"/>
                <a:ea typeface="Times New Roman"/>
                <a:cs typeface="Simplified Arabic"/>
              </a:rPr>
              <a:t>2- الركلة الحرة غير المباشرة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a:t>
            </a:r>
            <a:r>
              <a:rPr lang="ar-IQ" dirty="0" smtClean="0">
                <a:solidFill>
                  <a:srgbClr val="C00000"/>
                </a:solidFill>
                <a:effectLst/>
                <a:latin typeface="Times New Roman"/>
                <a:ea typeface="Times New Roman"/>
                <a:cs typeface="Simplified Arabic"/>
              </a:rPr>
              <a:t>يتم احتساب الركلة الحرة غير المباشرة في حال قيام اللاعب بالتالي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اللعب بطريقة خطرة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اعتراض تقدم اللاعب المنافس بدون أي تلامس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منع حارس المرمى من اطلاق الكرة من يديه أو ركلها أو محاولة ركلها عندما يكون الحارس بصدد القيام بذلك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ارتكاب أي مخالفة أخرى ليست مدرجة بالقوانين ، بموجبها يتم ايقاف اللعب لإنذار أو طرد اللاعب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يتم احتساب ركلة حرة غير مباشرة في حال قيام حارس المرمى داخل منطقة جزائه  بارتكاب المخالفات التالية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السيطرة وإمساك الكرة بيديه لأكثر من (6) ثانية قبل إطلاقها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B050"/>
                </a:solidFill>
                <a:effectLst/>
                <a:latin typeface="Times New Roman"/>
                <a:ea typeface="Times New Roman"/>
                <a:cs typeface="Simplified Arabic"/>
              </a:rPr>
              <a:t>- لمس الكرة بكلتا اليدين بعد : </a:t>
            </a:r>
            <a:endParaRPr lang="en-US" dirty="0" smtClean="0">
              <a:solidFill>
                <a:srgbClr val="00B05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إطلاقها وقبل أن تلمس لاعباً أخر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أن يتم ركلها عن عمد الى حارس المرمى من قبل زميله بالفريق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استلامها مباشرة من زميله بالفريق من رمية التماس . </a:t>
            </a:r>
            <a:endParaRPr lang="en-US" dirty="0">
              <a:effectLst/>
              <a:latin typeface="Times New Roman"/>
              <a:ea typeface="Times New Roman"/>
              <a:cs typeface="Simplified Arabic"/>
            </a:endParaRPr>
          </a:p>
        </p:txBody>
      </p:sp>
    </p:spTree>
    <p:extLst>
      <p:ext uri="{BB962C8B-B14F-4D97-AF65-F5344CB8AC3E}">
        <p14:creationId xmlns:p14="http://schemas.microsoft.com/office/powerpoint/2010/main" val="35826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lstStyle/>
          <a:p>
            <a:pPr marL="0" indent="0" algn="just">
              <a:buNone/>
            </a:pPr>
            <a:r>
              <a:rPr lang="ar-IQ" sz="4000" b="1" dirty="0" smtClean="0">
                <a:solidFill>
                  <a:srgbClr val="C00000"/>
                </a:solidFill>
                <a:effectLst/>
                <a:latin typeface="Times New Roman"/>
                <a:ea typeface="Times New Roman"/>
                <a:cs typeface="Simplified Arabic"/>
              </a:rPr>
              <a:t>* مبدأ اتاحة الفرصة :</a:t>
            </a:r>
            <a:endParaRPr lang="en-US" sz="4000" dirty="0" smtClean="0">
              <a:solidFill>
                <a:srgbClr val="C00000"/>
              </a:solidFill>
              <a:effectLst/>
              <a:latin typeface="Times New Roman"/>
              <a:ea typeface="Times New Roman"/>
              <a:cs typeface="Simplified Arabic"/>
            </a:endParaRPr>
          </a:p>
          <a:p>
            <a:pPr marL="0" indent="0" algn="just">
              <a:buNone/>
            </a:pPr>
            <a:r>
              <a:rPr lang="ar-IQ" sz="3600" dirty="0" smtClean="0">
                <a:solidFill>
                  <a:srgbClr val="000000"/>
                </a:solidFill>
                <a:effectLst/>
                <a:latin typeface="Times New Roman"/>
                <a:ea typeface="Times New Roman"/>
                <a:cs typeface="Simplified Arabic"/>
              </a:rPr>
              <a:t>- لا ينبغي تطبيق مبدأ اتاحة الفرصة في حالات تتضمن اللعب العنيف أو السلوك المشين أو مخالفة تستوجب إنذاراً ثانياً باستثناء وجود فرصة واضحة لإحراز هدف ، يجب على الحكم طرد اللاعب عند التوقف التالي للكرة ولكن في حال قيام اللاعب بلعب الكرة أو التدخل مع اللاعب المنافس سيقوم الحكم بإيقاف اللاعب بإيقاف اللعب وطرد اللاعب ثم استئناف اللعب بركلة حرة غير مباشرة . </a:t>
            </a:r>
            <a:endParaRPr lang="en-US" sz="3600" dirty="0" smtClean="0">
              <a:effectLst/>
              <a:latin typeface="Times New Roman"/>
              <a:ea typeface="Times New Roman"/>
              <a:cs typeface="Simplified Arabic"/>
            </a:endParaRPr>
          </a:p>
          <a:p>
            <a:pPr marL="0" indent="0" algn="just">
              <a:buNone/>
            </a:pPr>
            <a:r>
              <a:rPr lang="ar-IQ" sz="3600" dirty="0" smtClean="0">
                <a:solidFill>
                  <a:srgbClr val="000000"/>
                </a:solidFill>
                <a:effectLst/>
                <a:ea typeface="Times New Roman"/>
                <a:cs typeface="Simplified Arabic"/>
              </a:rPr>
              <a:t>- في حال بدء المدافع بمسك المهاجم خارج منطقة الجزاء ويواصل مسكه الى داخل منطقة الجزاء ، يجب على الحكم احتساب ركلة جزاء .</a:t>
            </a:r>
            <a:endParaRPr lang="ar-IQ" sz="3600" dirty="0"/>
          </a:p>
        </p:txBody>
      </p:sp>
    </p:spTree>
    <p:extLst>
      <p:ext uri="{BB962C8B-B14F-4D97-AF65-F5344CB8AC3E}">
        <p14:creationId xmlns:p14="http://schemas.microsoft.com/office/powerpoint/2010/main" val="304115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lstStyle/>
          <a:p>
            <a:pPr marL="0" indent="0" algn="just">
              <a:buNone/>
            </a:pPr>
            <a:r>
              <a:rPr lang="ar-IQ" b="1" dirty="0" smtClean="0">
                <a:solidFill>
                  <a:srgbClr val="0070C0"/>
                </a:solidFill>
                <a:effectLst/>
                <a:latin typeface="Times New Roman"/>
                <a:ea typeface="Times New Roman"/>
                <a:cs typeface="Simplified Arabic"/>
              </a:rPr>
              <a:t>3- الاحتفال بالهدف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بإمكان اللاعبين الاحتفال عند إحراز هدف ، ولكن يجب أن لا يكون هذا الاحتفال مفرطاً , ولا يتم التشجيع على الاحتفالات الراقصة ولا يجب أن تسبب في إضاعة الوقت بشكل مفرط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لا تعَد مغادرة ميدان اللعب للاحتفال بإحراز هدف مخالفة تستوجب إنذاراً , ولكن ينبغي على اللاعبين العودة بأسرع وقت ممكن . </a:t>
            </a:r>
            <a:endParaRPr lang="en-US" dirty="0" smtClean="0">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يجب إنذار اللاعب في الحالات التالية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تسلق السياج المحيط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إظهار إشارة تبعث على الاستفزاز والسخرية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تغطية الرأس أو الوجه بقناع أو شيء مماثل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ea typeface="Times New Roman"/>
                <a:cs typeface="Simplified Arabic"/>
              </a:rPr>
              <a:t>- خلع القميص أو تغطية الرأس بالقميص .</a:t>
            </a:r>
            <a:endParaRPr lang="ar-IQ" dirty="0"/>
          </a:p>
        </p:txBody>
      </p:sp>
    </p:spTree>
    <p:extLst>
      <p:ext uri="{BB962C8B-B14F-4D97-AF65-F5344CB8AC3E}">
        <p14:creationId xmlns:p14="http://schemas.microsoft.com/office/powerpoint/2010/main" val="119640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lstStyle/>
          <a:p>
            <a:pPr marL="0" indent="0" algn="just">
              <a:buNone/>
            </a:pPr>
            <a:r>
              <a:rPr lang="ar-IQ" b="1" dirty="0" smtClean="0">
                <a:solidFill>
                  <a:srgbClr val="0070C0"/>
                </a:solidFill>
                <a:effectLst/>
                <a:latin typeface="Times New Roman"/>
                <a:ea typeface="Times New Roman"/>
                <a:cs typeface="Simplified Arabic"/>
              </a:rPr>
              <a:t>4- تأخير استئناف اللعب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يجب على الحكم إنذار اللاعبين الذين يقومون بتأخير استئناف اللعب على النحو التالي : </a:t>
            </a:r>
            <a:endParaRPr lang="en-US" dirty="0" smtClean="0">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التظاهر كأنهم سيقومون بتنفيذ رمية التماس ثم فجأة ترك الكرة لزميل بالفريق لتنفيذها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التأخر في مغادرة ميدان اللعب عند إجراء التبديل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تأخير استئناف اللعب بشكل مفرط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latin typeface="Times New Roman"/>
                <a:ea typeface="Times New Roman"/>
                <a:cs typeface="Simplified Arabic"/>
              </a:rPr>
              <a:t>- ركل أو حمل الكرة بعيداً أو إثارة المواجهات بتعمد لمس الكرة بعد قيام الحكم بإيقاف اللعب .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C00000"/>
                </a:solidFill>
                <a:effectLst/>
                <a:ea typeface="Times New Roman"/>
                <a:cs typeface="Simplified Arabic"/>
              </a:rPr>
              <a:t>- تنفيذ الركلة الحرة من غير مكانها لإرغام الحكم على إعادة   تنفيذها .</a:t>
            </a:r>
            <a:endParaRPr lang="ar-IQ" dirty="0">
              <a:solidFill>
                <a:srgbClr val="C00000"/>
              </a:solidFill>
            </a:endParaRPr>
          </a:p>
        </p:txBody>
      </p:sp>
    </p:spTree>
    <p:extLst>
      <p:ext uri="{BB962C8B-B14F-4D97-AF65-F5344CB8AC3E}">
        <p14:creationId xmlns:p14="http://schemas.microsoft.com/office/powerpoint/2010/main" val="54577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7500" lnSpcReduction="20000"/>
          </a:bodyPr>
          <a:lstStyle/>
          <a:p>
            <a:pPr marL="0" indent="0" algn="just">
              <a:buNone/>
            </a:pPr>
            <a:r>
              <a:rPr lang="ar-IQ" sz="4100" b="1" dirty="0" smtClean="0">
                <a:solidFill>
                  <a:srgbClr val="0070C0"/>
                </a:solidFill>
                <a:effectLst/>
                <a:latin typeface="Times New Roman"/>
                <a:ea typeface="Times New Roman"/>
                <a:cs typeface="Simplified Arabic"/>
              </a:rPr>
              <a:t>5- المخالفات التي تستوجب الطرد </a:t>
            </a:r>
            <a:endParaRPr lang="en-US" sz="41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يتم طرد اللاعب أو البديل أو اللاعب المستبدل عند ارتكاب المخالفات التالية :</a:t>
            </a:r>
            <a:endParaRPr lang="en-US" dirty="0" smtClean="0">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منع الفريق المنافس من إحراز هدف أو منع فرصة واضحة لإحراز هدف من خلال لمس الكرة باليد متعمداً ( باستثناء حارس المرمى داخل منقطة جزائه )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منع فرصة واضحة لإحراز هدف للمنافس الذي يتحرك باتجاه مرمى منافسه وارتكاب مخالفة تستوجب ركلة حرة ( باستثناء الحالات الموضحة أدناه )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اللعب العنيف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البصق على المنافس أو أي شخص أخر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السلوك المشين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استخدام ألفاظ بذيئة ، لغة أو الإشارات المهينة والسيئة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الحصول على إنذار ثانٍ في نفس المباراة . </a:t>
            </a:r>
            <a:endParaRPr lang="en-US" sz="3800" dirty="0" smtClean="0">
              <a:solidFill>
                <a:srgbClr val="00B050"/>
              </a:solidFill>
              <a:effectLst/>
              <a:latin typeface="Times New Roman"/>
              <a:ea typeface="Times New Roman"/>
              <a:cs typeface="Simplified Arabic"/>
            </a:endParaRPr>
          </a:p>
          <a:p>
            <a:pPr marL="0" indent="0" algn="just">
              <a:buNone/>
            </a:pPr>
            <a:r>
              <a:rPr lang="ar-IQ" sz="3800" dirty="0" smtClean="0">
                <a:solidFill>
                  <a:srgbClr val="00B050"/>
                </a:solidFill>
                <a:effectLst/>
                <a:latin typeface="Times New Roman"/>
                <a:ea typeface="Times New Roman"/>
                <a:cs typeface="Simplified Arabic"/>
              </a:rPr>
              <a:t>- يجب على اللاعب المطرود مغادرة محيط ميدان اللعب والمنطقة الفنية .</a:t>
            </a:r>
            <a:endParaRPr lang="en-US" sz="3800" dirty="0">
              <a:solidFill>
                <a:srgbClr val="00B050"/>
              </a:solidFill>
              <a:effectLst/>
              <a:latin typeface="Times New Roman"/>
              <a:ea typeface="Times New Roman"/>
              <a:cs typeface="Simplified Arabic"/>
            </a:endParaRPr>
          </a:p>
        </p:txBody>
      </p:sp>
    </p:spTree>
    <p:extLst>
      <p:ext uri="{BB962C8B-B14F-4D97-AF65-F5344CB8AC3E}">
        <p14:creationId xmlns:p14="http://schemas.microsoft.com/office/powerpoint/2010/main" val="255621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10000"/>
          </a:bodyPr>
          <a:lstStyle/>
          <a:p>
            <a:pPr marL="0" indent="0" algn="just">
              <a:buNone/>
            </a:pPr>
            <a:r>
              <a:rPr lang="ar-IQ" sz="3500" b="1" dirty="0" smtClean="0">
                <a:solidFill>
                  <a:srgbClr val="0070C0"/>
                </a:solidFill>
                <a:effectLst/>
                <a:latin typeface="Times New Roman"/>
                <a:ea typeface="Times New Roman"/>
                <a:cs typeface="Simplified Arabic"/>
              </a:rPr>
              <a:t>6- منع إحراز هدف أو منع فرصة واضحة لإحراز هدف </a:t>
            </a:r>
            <a:endParaRPr lang="en-US" sz="3500"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عندما يقوم اللاعب بمنع الفريق المنافس من إحراز هدف أو منع فرصة واضحة لإحراز هدف بموجب مخالفة لمس الكرة باليد متعمداً يتم طرد اللاعب أينما حدثت المخالفة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حيثما يقوم اللاعب بارتكاب مخالفة ضد اللاعب المنافس ضمن نطاق منطقة جزائه مع منعه من فرصة واضحة لإحراز هدف ويقوم الحكم باحتساب ركلة جزاء ، ويتم إنذار اللاعب المخالف </a:t>
            </a:r>
            <a:r>
              <a:rPr lang="ar-IQ" dirty="0" smtClean="0">
                <a:solidFill>
                  <a:srgbClr val="C00000"/>
                </a:solidFill>
                <a:effectLst/>
                <a:latin typeface="Times New Roman"/>
                <a:ea typeface="Times New Roman"/>
                <a:cs typeface="Simplified Arabic"/>
              </a:rPr>
              <a:t>باستثناء الحالات   التالية والتي تستوجب الإنذار الأحمر :</a:t>
            </a:r>
            <a:endParaRPr lang="en-US" dirty="0" smtClean="0">
              <a:solidFill>
                <a:srgbClr val="C00000"/>
              </a:solidFill>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المخالفة تتضمن المسك أو السحب أو الدفع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لا يحاول اللاعب المخالف لعب الكرة او لا يوجد امكانية قيام اللاعب بالمنافسة للعب الكرة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ea typeface="Times New Roman"/>
                <a:cs typeface="Simplified Arabic"/>
              </a:rPr>
              <a:t>- المخالفة تستوجب اظهار البطاقة الحمراء بغض النظر عن مكان حدوثها بميدان اللعب (على سبيل المثال لعب عنيف او سلوك مشين ... الخ) ، </a:t>
            </a:r>
            <a:r>
              <a:rPr lang="ar-IQ" dirty="0" smtClean="0">
                <a:solidFill>
                  <a:srgbClr val="C00000"/>
                </a:solidFill>
                <a:effectLst/>
                <a:ea typeface="Times New Roman"/>
                <a:cs typeface="Simplified Arabic"/>
              </a:rPr>
              <a:t>في كافة الحالات أعلاه يتم طرد اللاعب .</a:t>
            </a:r>
            <a:endParaRPr lang="ar-IQ" dirty="0">
              <a:solidFill>
                <a:srgbClr val="C00000"/>
              </a:solidFill>
            </a:endParaRPr>
          </a:p>
        </p:txBody>
      </p:sp>
    </p:spTree>
    <p:extLst>
      <p:ext uri="{BB962C8B-B14F-4D97-AF65-F5344CB8AC3E}">
        <p14:creationId xmlns:p14="http://schemas.microsoft.com/office/powerpoint/2010/main" val="119678815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2001</Words>
  <Application>Microsoft Office PowerPoint</Application>
  <PresentationFormat>عرض على الشاشة (3:4)‏</PresentationFormat>
  <Paragraphs>127</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DR.Wael 2010</dc:creator>
  <cp:lastModifiedBy>DR.Wael 2010</cp:lastModifiedBy>
  <cp:revision>14</cp:revision>
  <dcterms:created xsi:type="dcterms:W3CDTF">2019-09-14T09:48:54Z</dcterms:created>
  <dcterms:modified xsi:type="dcterms:W3CDTF">2019-09-14T12:43:12Z</dcterms:modified>
</cp:coreProperties>
</file>